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3"/>
  </p:notesMasterIdLst>
  <p:handoutMasterIdLst>
    <p:handoutMasterId r:id="rId24"/>
  </p:handoutMasterIdLst>
  <p:sldIdLst>
    <p:sldId id="257" r:id="rId4"/>
    <p:sldId id="258" r:id="rId5"/>
    <p:sldId id="1819" r:id="rId6"/>
    <p:sldId id="1857" r:id="rId7"/>
    <p:sldId id="807" r:id="rId8"/>
    <p:sldId id="1769" r:id="rId9"/>
    <p:sldId id="1800" r:id="rId10"/>
    <p:sldId id="1892" r:id="rId11"/>
    <p:sldId id="1804" r:id="rId12"/>
    <p:sldId id="1808" r:id="rId13"/>
    <p:sldId id="1893" r:id="rId14"/>
    <p:sldId id="1890" r:id="rId15"/>
    <p:sldId id="1895" r:id="rId16"/>
    <p:sldId id="1891" r:id="rId17"/>
    <p:sldId id="1896" r:id="rId18"/>
    <p:sldId id="815" r:id="rId19"/>
    <p:sldId id="890" r:id="rId20"/>
    <p:sldId id="1709" r:id="rId21"/>
    <p:sldId id="298" r:id="rId22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8D341F"/>
    <a:srgbClr val="AA3F26"/>
    <a:srgbClr val="00339A"/>
    <a:srgbClr val="003FBC"/>
    <a:srgbClr val="FF6D6D"/>
    <a:srgbClr val="A20000"/>
    <a:srgbClr val="81301D"/>
    <a:srgbClr val="877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960"/>
    <p:restoredTop sz="46247"/>
  </p:normalViewPr>
  <p:slideViewPr>
    <p:cSldViewPr snapToObjects="1" showGuides="1">
      <p:cViewPr varScale="1">
        <p:scale>
          <a:sx n="90" d="100"/>
          <a:sy n="90" d="100"/>
        </p:scale>
        <p:origin x="1080" y="62"/>
      </p:cViewPr>
      <p:guideLst>
        <p:guide orient="horz" pos="2210"/>
        <p:guide pos="2903"/>
      </p:guideLst>
    </p:cSldViewPr>
  </p:slideViewPr>
  <p:outlineViewPr>
    <p:cViewPr>
      <p:scale>
        <a:sx n="33" d="100"/>
        <a:sy n="33" d="100"/>
      </p:scale>
      <p:origin x="0" y="-4498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31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555031-67E6-4789-9C03-D478E6AD99D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338" y="254000"/>
            <a:ext cx="2073275" cy="6284913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5925" y="254000"/>
            <a:ext cx="6069013" cy="6284913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219200"/>
            <a:ext cx="4068763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219200"/>
            <a:ext cx="4070350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312738"/>
            <a:ext cx="2071688" cy="547846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9100" y="312738"/>
            <a:ext cx="6067425" cy="547846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184275"/>
            <a:ext cx="4068763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184275"/>
            <a:ext cx="4070350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7"/>
          <p:cNvPicPr>
            <a:picLocks noChangeAspect="1"/>
          </p:cNvPicPr>
          <p:nvPr/>
        </p:nvPicPr>
        <p:blipFill>
          <a:blip r:embed="rId12"/>
          <a:srcRect t="1688" b="27"/>
          <a:stretch>
            <a:fillRect/>
          </a:stretch>
        </p:blipFill>
        <p:spPr>
          <a:xfrm>
            <a:off x="-33337" y="0"/>
            <a:ext cx="91773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KSO_BT1"/>
          <p:cNvSpPr>
            <a:spLocks noGrp="1"/>
          </p:cNvSpPr>
          <p:nvPr>
            <p:ph type="title"/>
          </p:nvPr>
        </p:nvSpPr>
        <p:spPr>
          <a:xfrm>
            <a:off x="415925" y="254000"/>
            <a:ext cx="8291513" cy="70961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8" name="KSO_BC1"/>
          <p:cNvSpPr>
            <a:spLocks noGrp="1"/>
          </p:cNvSpPr>
          <p:nvPr>
            <p:ph type="body"/>
          </p:nvPr>
        </p:nvSpPr>
        <p:spPr>
          <a:xfrm>
            <a:off x="419100" y="1184275"/>
            <a:ext cx="8291513" cy="53546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{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rgbClr val="DABE8B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10"/>
          <p:cNvPicPr>
            <a:picLocks noChangeAspect="1"/>
          </p:cNvPicPr>
          <p:nvPr/>
        </p:nvPicPr>
        <p:blipFill>
          <a:blip r:embed="rId12"/>
          <a:srcRect l="1598" t="2747" r="1154" b="57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11"/>
          <p:cNvPicPr>
            <a:picLocks noChangeAspect="1"/>
          </p:cNvPicPr>
          <p:nvPr/>
        </p:nvPicPr>
        <p:blipFill>
          <a:blip r:embed="rId13"/>
          <a:srcRect r="3616" b="10127"/>
          <a:stretch>
            <a:fillRect/>
          </a:stretch>
        </p:blipFill>
        <p:spPr>
          <a:xfrm>
            <a:off x="6967538" y="5340350"/>
            <a:ext cx="2176462" cy="151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KSO_BT1"/>
          <p:cNvSpPr>
            <a:spLocks noGrp="1"/>
          </p:cNvSpPr>
          <p:nvPr>
            <p:ph type="title"/>
          </p:nvPr>
        </p:nvSpPr>
        <p:spPr>
          <a:xfrm>
            <a:off x="419100" y="312738"/>
            <a:ext cx="8291513" cy="6540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2053" name="KSO_BC1"/>
          <p:cNvSpPr>
            <a:spLocks noGrp="1"/>
          </p:cNvSpPr>
          <p:nvPr>
            <p:ph type="body"/>
          </p:nvPr>
        </p:nvSpPr>
        <p:spPr>
          <a:xfrm>
            <a:off x="419100" y="1219200"/>
            <a:ext cx="8291513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</p:txBody>
      </p:sp>
      <p:sp>
        <p:nvSpPr>
          <p:cNvPr id="205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f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rgbClr val="E3BB6C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ctrTitle" idx="4294967295"/>
          </p:nvPr>
        </p:nvSpPr>
        <p:spPr>
          <a:xfrm>
            <a:off x="679450" y="1892300"/>
            <a:ext cx="7772400" cy="571500"/>
          </a:xfrm>
        </p:spPr>
        <p:txBody>
          <a:bodyPr vert="horz" wrap="square" lIns="91440" tIns="45720" rIns="91440" bIns="45720"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algn="ctr" eaLnBrk="1" hangingPunct="1"/>
            <a:r>
              <a:rPr lang="zh-CN" altLang="en-US" sz="4000" dirty="0">
                <a:solidFill>
                  <a:srgbClr val="990000"/>
                </a:solidFill>
              </a:rPr>
              <a:t>入行论</a:t>
            </a:r>
            <a:r>
              <a:rPr lang="en-US" altLang="zh-CN" sz="4000" dirty="0">
                <a:solidFill>
                  <a:srgbClr val="990000"/>
                </a:solidFill>
              </a:rPr>
              <a:t>77</a:t>
            </a:r>
            <a:r>
              <a:rPr lang="zh-CN" altLang="en-US" sz="4000" dirty="0">
                <a:solidFill>
                  <a:srgbClr val="990000"/>
                </a:solidFill>
              </a:rPr>
              <a:t>课</a:t>
            </a:r>
            <a:endParaRPr lang="zh-CN" altLang="zh-CN" sz="4000" dirty="0">
              <a:solidFill>
                <a:srgbClr val="990000"/>
              </a:solidFill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4294967295"/>
          </p:nvPr>
        </p:nvSpPr>
        <p:spPr>
          <a:xfrm>
            <a:off x="679450" y="2740025"/>
            <a:ext cx="7759700" cy="14097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寂天菩萨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著</a:t>
            </a:r>
            <a:endParaRPr lang="zh-CN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索达吉仁波切    宣讲</a:t>
            </a:r>
            <a:endParaRPr lang="zh-CN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生西法师        辅导</a:t>
            </a:r>
            <a:endParaRPr lang="zh-CN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10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938" y="4425950"/>
            <a:ext cx="2462212" cy="1838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437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若过是偶发，有情性仁贤，则嗔亦非理，如嗔烟蔽空。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3759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en-US" altLang="zh-CN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如果损害等过患只是偶然性，众生本性善良，那么也不应当生嗔恨，这种嗔恨就像仇恨自性空无的虚空被滚滚的浓烟遮蔽一样。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本颂重点</a:t>
            </a:r>
            <a:endParaRPr lang="en-US" altLang="zh-CN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此颂词是说如果伤害他人的过失是偶然的，有情众生的本性是贤善的，那么我们嗔恨有情也是不合理的，就好像嗔恨被烟雾所蒙蔽的虚空一样。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亦非理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主要是和第一个颂词中的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嗔彼则非理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遥相呼应：第一个颂词中说，如果伤害他人是他的本性，我们就不应该嗔恨他；第二个颂词中说，如果有情的本性是贤善的，伤害他人的事件只是偶然的，我们也不应该去嗔恨有情。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437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若过是偶发，有情性仁贤，则嗔亦非理，如嗔烟蔽空。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3759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如嗔烟蔽空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因为天空本身是清净的，烟雾只不过是暂时性的东西。与此相同，有情的本性就像虚空一样，本来清净、贤善，偶尔产生的过患就好像临时产生的烟雾，烟雾把虚空蒙蔽了；有情偶尔性产生烦恼，做了伤害他人的事情，蒙蔽了贤善的本性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何灭烦恼：智悲双运：我们要认知其实真正的罪魁祸首是烦恼，那么我们要灭掉对方的烦恼，只有通过大悲心和智慧才能够成功。首先我们要摧伏对方的烦恼，最好的方法就是让对方产生慈爱心，产生慈悲心，息灭嗔恨心。要让对方产生慈爱心，首先我们自己本身就要对对方产生慈爱心，对对方发菩提心、大悲心，我们这种发心影响到了对方，或者说帮助他生起了慈爱心，这个嗔恨心才会灭掉。所以我们要用大悲心去对待对方，然后也需要用智慧的手段、方式去做，通过智慧的教言去观察、去引申，这个时候才能够有效地灭除烦恼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437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棍杖所伤人，不应嗔使者，彼复嗔使故，理应憎其嗔。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4425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如果敌人使用棍棒与兵刃等物品来加害人，那么理应嗔恨直接的加害者棍棒（而不应当嗔恨使用棍棒的人）。如果说使用者是敌人，因此对他生嗔，实际上敌人也是由嗔恨心唆使而造业，那理所应当憎恨嗔心。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本颂重点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真正作害的不是作害者，而是嗔恨心，所以我们不应该嗔恨敌人，而是应该憎恨嗔心。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深入观察多个层次，止息烦恼。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众生往往只能观察到第二个层次：棍棒伤人，过不在棍棒而在驱使者，而驱使者驱使棍棒伤人，过也不在驱使者，而在于驱使他这么去做的嗔恨心。这一层凡夫就不会观察到了；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437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棍杖所伤人，不应嗔使者，彼复嗔使故，理应憎其嗔。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24250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入行论》的智慧告诉我们，要继续观察第三步，在第二步中张三因为受烦恼的驱使还是不自主的，如果他相续中没有烦恼，可能还是一个和蔼可亲的好人，不会想去伤害任何人，但是当内心的烦恼生起时，他就处在不自主的状态，张三也是被嗔恨所驱使的，只不过嗔心隐藏在最深处。如此一来，我们对张三这样的有情不应该生嗔，如果真要打击，应该针对他的烦恼。这样分析，平时我们自己的一些想当然的反应是不合理的，一步步观察下来，就比较容易止息自己对伤害我们的有情生起嗔恨心，最终从这样的缘起链中脱离出来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437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我昔于有情，曾作如是害，既曾伤有情，理应受此损。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4759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之所以受到这样的伤害，完全是由于我以前曾经对有情如此加害过，既然我曾经害过有情，那么如今理所应当受到这样损害的报复。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本颂重点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理解受害者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——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我们自己也有过失，出来混早晚都要还的。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通过业果不虚的法则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理应受此损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，现在我受这种损害当然是天经地义的事情，如果天经地义，我们还有什么理由嗔恨别人呢？在划定责任的过程中我们应该知道：其实在这个受害案中我自己也是责任人，也是一部分的因缘，当然对方伤害我是一个因缘。我们观察的时候，这个事实主要的方面是以前我曾经伤害过对方，这个主要的因是我以前伤害对方的缘故，那么现在他来报复我也好，或者说业果不虚报在我的身上，这时我是在承受以前的业。用现在的话来讲是：我要对我做的事情负责任。世间上也是这样的，你做了这个事情，你就要对这个事情负责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437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我昔于有情，曾作如是害，既曾伤有情，理应受此损。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3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0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8441" name="矩形 2"/>
          <p:cNvSpPr/>
          <p:nvPr/>
        </p:nvSpPr>
        <p:spPr>
          <a:xfrm>
            <a:off x="612775" y="1711325"/>
            <a:ext cx="7991475" cy="409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上师给我们的窍诀：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我们应学会解怨释仇，在我们的相续中，跟众生也有各种各样的仇怨种子，现在通过听闻佛法，发愿对他们该还的偿还、该报的受报，依靠佛法的加持力将恶缘断掉。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我们现在所学的，全部是释迦牟尼佛传下来的非常殊胜、极具加持的法，哪怕五分钟在耳边听到，无始以来的很多恶劣种子习气也会斩断。不管是哪位法师讲法，依靠他的法音能帮我们断掉相续中的恶习，所以听一堂课的功德非常非常大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相关教证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《法句经》中因为女人吃掉了母鸡每天生的蛋，母鸡怀恨在心而发恶愿，生生世世冤冤相报，直到佛陀加持才结束悲惨命运。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67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67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8677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TextBox 16"/>
          <p:cNvSpPr/>
          <p:nvPr/>
        </p:nvSpPr>
        <p:spPr>
          <a:xfrm>
            <a:off x="857250" y="2060575"/>
            <a:ext cx="6902450" cy="1816573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有些人梦见佛菩萨，或自己的照片上有光，就觉得非常了不起，对此你是如何看待的？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9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0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  <a:endParaRPr lang="zh-CN" altLang="zh-CN" sz="3200" b="1" dirty="0">
              <a:solidFill>
                <a:srgbClr val="82695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69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9700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TextBox 16"/>
          <p:cNvSpPr/>
          <p:nvPr/>
        </p:nvSpPr>
        <p:spPr>
          <a:xfrm>
            <a:off x="857250" y="2060575"/>
            <a:ext cx="6902450" cy="1297527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请分别从作害者、受害者的角度分析，我们为什么对怨敌的损害不应生嗔恨。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  <a:endParaRPr lang="zh-CN" altLang="zh-CN" sz="3200" b="1" dirty="0">
              <a:solidFill>
                <a:srgbClr val="826951"/>
              </a:solidFill>
            </a:endParaRPr>
          </a:p>
        </p:txBody>
      </p:sp>
      <p:sp>
        <p:nvSpPr>
          <p:cNvPr id="2970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2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30724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TextBox 16"/>
          <p:cNvSpPr/>
          <p:nvPr/>
        </p:nvSpPr>
        <p:spPr>
          <a:xfrm>
            <a:off x="857250" y="2060575"/>
            <a:ext cx="6902450" cy="1812603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若有人持刀棍等凶器加害我们，让我们感受身心的痛苦，此时是否应该对敌人生嗔？为什么？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6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7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  <a:endParaRPr lang="zh-CN" altLang="zh-CN" sz="3200" b="1" dirty="0">
              <a:solidFill>
                <a:srgbClr val="826951"/>
              </a:solidFill>
            </a:endParaRPr>
          </a:p>
        </p:txBody>
      </p:sp>
      <p:sp>
        <p:nvSpPr>
          <p:cNvPr id="30728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638175" y="312738"/>
            <a:ext cx="7851775" cy="654050"/>
          </a:xfrm>
          <a:solidFill>
            <a:srgbClr val="990000">
              <a:alpha val="100000"/>
            </a:srgbClr>
          </a:solidFill>
        </p:spPr>
        <p:txBody>
          <a:bodyPr vert="horz" wrap="square" lIns="91440" tIns="45720" rIns="91440" bIns="45720" anchor="b" anchorCtr="0"/>
          <a:p>
            <a:pPr algn="ctr" eaLnBrk="1" hangingPunct="1"/>
            <a:r>
              <a:rPr lang="zh-CN" altLang="zh-CN" dirty="0">
                <a:solidFill>
                  <a:schemeClr val="bg1"/>
                </a:solidFill>
                <a:latin typeface="幼圆" pitchFamily="49" charset="-122"/>
              </a:rPr>
              <a:t>回      向</a:t>
            </a:r>
            <a:endParaRPr lang="zh-CN" altLang="zh-CN" dirty="0">
              <a:solidFill>
                <a:schemeClr val="bg1"/>
              </a:solidFill>
              <a:latin typeface="幼圆" pitchFamily="49" charset="-122"/>
            </a:endParaRP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>
          <a:xfrm>
            <a:off x="1849438" y="1111250"/>
            <a:ext cx="5429250" cy="5491163"/>
          </a:xfrm>
          <a:ln w="76200" cmpd="tri">
            <a:solidFill>
              <a:srgbClr val="9900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p>
            <a:pPr algn="ctr" eaLnBrk="1" hangingPunct="1">
              <a:lnSpc>
                <a:spcPct val="90000"/>
              </a:lnSpc>
              <a:buNone/>
            </a:pPr>
            <a:endParaRPr lang="zh-CN" altLang="en-US" sz="1800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所南德义檀嘉热巴涅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托内尼波札南潘协将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杰嘎纳其瓦隆彻巴耶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哲波措利卓瓦卓瓦效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文殊师利勇猛智  普贤慧行亦复然</a:t>
            </a:r>
            <a:endParaRPr lang="zh-CN" altLang="en-US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随彼一切常修学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三世诸佛所称叹   如是最胜诸大愿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为得普贤殊胜行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生生世世不离师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恒时享用胜法乐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圆满地道功德已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唯愿速得金刚持</a:t>
            </a:r>
            <a:endParaRPr lang="zh-CN" altLang="en-US" b="1" dirty="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  <p:pic>
        <p:nvPicPr>
          <p:cNvPr id="3277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996950"/>
            <a:ext cx="1504950" cy="1852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3"/>
          <p:cNvSpPr>
            <a:spLocks noGrp="1"/>
          </p:cNvSpPr>
          <p:nvPr>
            <p:ph type="subTitle" idx="4294967295"/>
          </p:nvPr>
        </p:nvSpPr>
        <p:spPr>
          <a:xfrm>
            <a:off x="2124075" y="3933825"/>
            <a:ext cx="2573338" cy="1382713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algn="l" eaLnBrk="1" hangingPunct="1"/>
            <a:r>
              <a:rPr lang="zh-CN" altLang="zh-CN" sz="1800" b="1" dirty="0"/>
              <a:t>顶礼本师释迦摩尼佛</a:t>
            </a:r>
            <a:endParaRPr lang="zh-CN" altLang="zh-CN" sz="1800" b="1" dirty="0"/>
          </a:p>
          <a:p>
            <a:pPr lvl="0" algn="l" eaLnBrk="1" hangingPunct="1"/>
            <a:r>
              <a:rPr lang="zh-CN" altLang="zh-CN" sz="1800" b="1" dirty="0"/>
              <a:t>顶礼文殊智慧勇士</a:t>
            </a:r>
            <a:endParaRPr lang="zh-CN" altLang="zh-CN" sz="1800" b="1" dirty="0"/>
          </a:p>
          <a:p>
            <a:pPr lvl="0" algn="l" eaLnBrk="1" hangingPunct="1"/>
            <a:r>
              <a:rPr lang="zh-CN" altLang="zh-CN" sz="1800" b="1" dirty="0"/>
              <a:t>顶礼传承大恩上师</a:t>
            </a:r>
            <a:endParaRPr lang="zh-CN" altLang="zh-CN" sz="1800" b="1" dirty="0"/>
          </a:p>
        </p:txBody>
      </p:sp>
      <p:sp>
        <p:nvSpPr>
          <p:cNvPr id="5123" name="Rectangle 4"/>
          <p:cNvSpPr>
            <a:spLocks noGrp="1"/>
          </p:cNvSpPr>
          <p:nvPr/>
        </p:nvSpPr>
        <p:spPr>
          <a:xfrm>
            <a:off x="4427538" y="3789363"/>
            <a:ext cx="2573337" cy="16637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自大圣境五台山</a:t>
            </a:r>
            <a:endParaRPr lang="zh-CN" altLang="zh-CN" sz="1800" b="1" dirty="0">
              <a:solidFill>
                <a:srgbClr val="616467"/>
              </a:solidFill>
              <a:latin typeface="Arial" panose="020B0604020202020204" pitchFamily="34" charset="0"/>
            </a:endParaRP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文殊加持入心间</a:t>
            </a:r>
            <a:endParaRPr lang="zh-CN" altLang="zh-CN" sz="1800" b="1" dirty="0">
              <a:solidFill>
                <a:srgbClr val="616467"/>
              </a:solidFill>
              <a:latin typeface="Arial" panose="020B0604020202020204" pitchFamily="34" charset="0"/>
            </a:endParaRP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祈祷晋美彭措足</a:t>
            </a:r>
            <a:endParaRPr lang="zh-CN" altLang="zh-CN" sz="1800" b="1" dirty="0">
              <a:solidFill>
                <a:srgbClr val="616467"/>
              </a:solidFill>
              <a:latin typeface="Arial" panose="020B0604020202020204" pitchFamily="34" charset="0"/>
            </a:endParaRP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证悟意传求加持</a:t>
            </a:r>
            <a:endParaRPr lang="zh-CN" altLang="zh-CN" sz="1800" b="1" dirty="0">
              <a:solidFill>
                <a:srgbClr val="616467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Rectangle 5"/>
          <p:cNvSpPr>
            <a:spLocks noGrp="1"/>
          </p:cNvSpPr>
          <p:nvPr/>
        </p:nvSpPr>
        <p:spPr>
          <a:xfrm>
            <a:off x="2763838" y="5516563"/>
            <a:ext cx="5367337" cy="4841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2000" b="1" i="1" dirty="0">
                <a:solidFill>
                  <a:srgbClr val="D00000"/>
                </a:solidFill>
                <a:latin typeface="Arial" panose="020B0604020202020204" pitchFamily="34" charset="0"/>
              </a:rPr>
              <a:t>为度化一切众生发无上殊胜的菩提心而学习</a:t>
            </a:r>
            <a:endParaRPr lang="zh-CN" altLang="zh-CN" sz="2000" b="1" i="1" dirty="0">
              <a:solidFill>
                <a:srgbClr val="D00000"/>
              </a:solidFill>
              <a:latin typeface="Arial" panose="020B0604020202020204" pitchFamily="34" charset="0"/>
            </a:endParaRPr>
          </a:p>
        </p:txBody>
      </p:sp>
      <p:pic>
        <p:nvPicPr>
          <p:cNvPr id="5125" name="Picture 6" descr="%MV`K6N{36%5XM2A7BYBQ_4"/>
          <p:cNvPicPr>
            <a:picLocks noChangeAspect="1"/>
          </p:cNvPicPr>
          <p:nvPr/>
        </p:nvPicPr>
        <p:blipFill>
          <a:blip r:embed="rId1"/>
          <a:srcRect l="11063" r="957" b="48874"/>
          <a:stretch>
            <a:fillRect/>
          </a:stretch>
        </p:blipFill>
        <p:spPr>
          <a:xfrm>
            <a:off x="2195513" y="1557338"/>
            <a:ext cx="4673600" cy="222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矩形 8"/>
          <p:cNvSpPr/>
          <p:nvPr/>
        </p:nvSpPr>
        <p:spPr>
          <a:xfrm>
            <a:off x="3276600" y="666750"/>
            <a:ext cx="2887663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顶礼寂天菩萨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614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85" y="2492375"/>
            <a:ext cx="2009140" cy="2473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矩形 1"/>
          <p:cNvSpPr/>
          <p:nvPr/>
        </p:nvSpPr>
        <p:spPr>
          <a:xfrm>
            <a:off x="4356100" y="2420620"/>
            <a:ext cx="3168650" cy="2656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尽舍国政善开显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稀奇佛子行之理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弘扬佛陀教法者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寂天菩萨前顶礼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矩形 8"/>
          <p:cNvSpPr/>
          <p:nvPr/>
        </p:nvSpPr>
        <p:spPr>
          <a:xfrm>
            <a:off x="3108325" y="276225"/>
            <a:ext cx="35131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入行论</a:t>
            </a:r>
            <a:r>
              <a:rPr lang="en-US" altLang="zh-CN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76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课科判回顾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937260"/>
            <a:ext cx="8380095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19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19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197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68538" y="722313"/>
            <a:ext cx="6696075" cy="4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Rectangle 39"/>
          <p:cNvSpPr>
            <a:spLocks noGrp="1"/>
          </p:cNvSpPr>
          <p:nvPr/>
        </p:nvSpPr>
        <p:spPr>
          <a:xfrm>
            <a:off x="2700338" y="125413"/>
            <a:ext cx="5422900" cy="5588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000" b="1" dirty="0">
                <a:solidFill>
                  <a:srgbClr val="C00000"/>
                </a:solidFill>
                <a:sym typeface="Calibri" panose="020F0502020204030204" pitchFamily="34" charset="0"/>
              </a:rPr>
              <a:t>77</a:t>
            </a:r>
            <a:r>
              <a:rPr lang="zh-CN" altLang="en-US" sz="3000" b="1" dirty="0">
                <a:solidFill>
                  <a:srgbClr val="C00000"/>
                </a:solidFill>
                <a:sym typeface="Calibri" panose="020F0502020204030204" pitchFamily="34" charset="0"/>
              </a:rPr>
              <a:t>课总义归摄</a:t>
            </a:r>
            <a:endParaRPr lang="zh-CN" altLang="en-US" sz="3000" b="1" dirty="0">
              <a:solidFill>
                <a:srgbClr val="C00000"/>
              </a:solidFill>
              <a:sym typeface="Calibri" panose="020F0502020204030204" pitchFamily="34" charset="0"/>
            </a:endParaRPr>
          </a:p>
        </p:txBody>
      </p:sp>
      <p:sp>
        <p:nvSpPr>
          <p:cNvPr id="819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3636010" y="1786255"/>
            <a:ext cx="482282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本课所安立的科判是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忍耐作害者之安忍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，它又分了三个子科判。第一个科判是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作害者理应是悲悯之境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，本课承接上课在此科判中的内容，继续分析作害者应当是我们怜悯的对境。本课第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、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、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个颂词是在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不应嗔恨之对境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科判下的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观察作害者之自性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，首先是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观察本体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，然后是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观察害法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。本课第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个颂词是观察作害者后，进一步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观察受害者自己之过失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：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说明自己以往曾害过他人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”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zh-CN" altLang="en-US" sz="1800" dirty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1786255"/>
            <a:ext cx="223202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入行论</a:t>
            </a:r>
            <a:r>
              <a:rPr lang="en-US" altLang="zh-CN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77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7360" y="1052195"/>
            <a:ext cx="8203565" cy="5476240"/>
            <a:chOff x="1460" y="184"/>
            <a:chExt cx="10440" cy="793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rcRect t="10408" b="40543"/>
            <a:stretch>
              <a:fillRect/>
            </a:stretch>
          </p:blipFill>
          <p:spPr>
            <a:xfrm>
              <a:off x="1460" y="4379"/>
              <a:ext cx="10440" cy="374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t="32231" b="7689"/>
            <a:stretch>
              <a:fillRect/>
            </a:stretch>
          </p:blipFill>
          <p:spPr>
            <a:xfrm>
              <a:off x="1460" y="184"/>
              <a:ext cx="10433" cy="4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45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66123" y="18827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故于害我者，心应怀慈悯，慈悲纵不起，生嗔亦非当。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9" name="矩形 2"/>
          <p:cNvSpPr/>
          <p:nvPr/>
        </p:nvSpPr>
        <p:spPr>
          <a:xfrm>
            <a:off x="612775" y="1411923"/>
            <a:ext cx="7991475" cy="4759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r>
              <a:rPr lang="zh-CN" altLang="en-US" sz="1800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sz="1800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因此对于萌生烦恼而加害我的那些人理当生起悲心，就算生不起悲心，又有什么理由嗔恨他们呢？实在不该嗔恨他们。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b="1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本颂重点：</a:t>
            </a:r>
            <a:endParaRPr lang="en-US" altLang="zh-CN" sz="1800" b="1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修菩提心应该达到的一个标准：应该对害我者心生慈爱怜悯之心，即使不能生起，也不能生嗔恨心。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重点2.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如何达到？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把对方当病人想：因为作害者他是被烦恼左右的，连自己都要伤害，从某种意义上讲其实就是失去了理智的人，他的思维并不是一种正常的、普通的思维方式，被烦恼左右之后他没有办法顾及到自己，顾及到他人，所以是不得自主的。我们遇到这种情况的时候，就应该知道他其实没有自主，控制不了自己而对我作了很多伤害，我就应该把着眼点放在对方的疾病和可怜上；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45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66123" y="18827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故于害我者，心应怀慈悯，慈悲纵不起，生嗔亦非当。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9" name="矩形 2"/>
          <p:cNvSpPr/>
          <p:nvPr/>
        </p:nvSpPr>
        <p:spPr>
          <a:xfrm>
            <a:off x="612775" y="1411923"/>
            <a:ext cx="7991475" cy="4425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将着眼点会放到深层次的原因：将着眼点放在有情的病情和受烦恼左右而不得自主之上，这样嗔恨心就不太容易生起来，也利于慈悲心的生起；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③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通过智慧的教言，去进行反复地串习、观修，内心也会逐渐地成熟起来，心的包容会逐渐变得深广。要通过这些方法来扭转自己固有的思维模式，透过表相真正地从全局、从深层次等方面去观察，只有通过这样的方式调伏自心，不让自己的心处在贪欲、嗔恨、嫉妒等状态之中，才能真正让我们的身语意处在如理如法的道路上，让自己的业变成一种纯粹的自利利他的善业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相关教证</a:t>
            </a:r>
            <a:endParaRPr lang="zh-CN" altLang="en-US" sz="1800" b="1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《无量寿经》中云：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众生迷于嗔恚，贪于色财，永无止息，哀哉可殇！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佛经中云：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纵然众生以山王般的铁锤锤击我，在千百俱胝劫中损害我，也不应对彼等生嗔恨之心。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佛经中云：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众生纵然如是损害，对彼也应生大悲救护之心。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77</a:t>
            </a: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  <a:endParaRPr lang="zh-CN" altLang="en-US" sz="15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341" name="直接连接符 5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6625" y="1349375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5888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设若害他人，乃愚自本性，嗔彼则非理，如嗔烧性火。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775" y="1628775"/>
            <a:ext cx="7991475" cy="3425190"/>
          </a:xfrm>
          <a:prstGeom prst="rect">
            <a:avLst/>
          </a:prstGeom>
        </p:spPr>
        <p:txBody>
          <a:bodyPr>
            <a:spAutoFit/>
          </a:bodyPr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假设说损害他众是所有凡夫愚者的本性，那么就更不应该嗔恨他们，否则就像嗔恨燃烧本性的火一样。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  <a:buNone/>
            </a:pPr>
            <a:endParaRPr lang="zh-CN" altLang="en-US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本颂重点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本颂词的核心重点：假设说损害他众乃凡夫愚者的本性，那不应该对其生嗔恨心。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①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此颂词是从害他人即是凡愚之本性分析，以火燃烧的热性为比喻说明生嗔不应理；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②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真正了知：有情的本性就是如此，我们嗔恨他也没有作用，是不应理的。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8_A000120150318A04PWBG">
  <a:themeElements>
    <a:clrScheme name="8_A000120150318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C0923E"/>
      </a:accent2>
      <a:accent3>
        <a:srgbClr val="FFFFFF"/>
      </a:accent3>
      <a:accent4>
        <a:srgbClr val="505050"/>
      </a:accent4>
      <a:accent5>
        <a:srgbClr val="C1B9B3"/>
      </a:accent5>
      <a:accent6>
        <a:srgbClr val="AE8437"/>
      </a:accent6>
      <a:hlink>
        <a:srgbClr val="00B0F0"/>
      </a:hlink>
      <a:folHlink>
        <a:srgbClr val="AFB2B4"/>
      </a:folHlink>
    </a:clrScheme>
    <a:fontScheme name="8_A000120150318A04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A000120150318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C0923E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E8437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A000120150324A07PWBG">
  <a:themeElements>
    <a:clrScheme name="10_A000120150324A07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B78623"/>
      </a:accent2>
      <a:accent3>
        <a:srgbClr val="FFFFFF"/>
      </a:accent3>
      <a:accent4>
        <a:srgbClr val="505050"/>
      </a:accent4>
      <a:accent5>
        <a:srgbClr val="C1B9B3"/>
      </a:accent5>
      <a:accent6>
        <a:srgbClr val="A6791F"/>
      </a:accent6>
      <a:hlink>
        <a:srgbClr val="00B0F0"/>
      </a:hlink>
      <a:folHlink>
        <a:srgbClr val="AFB2B4"/>
      </a:folHlink>
    </a:clrScheme>
    <a:fontScheme name="10_A000120150324A07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A000120150324A07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B78623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6791F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3684</Words>
  <Application>WPS 演示</Application>
  <PresentationFormat/>
  <Paragraphs>217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幼圆</vt:lpstr>
      <vt:lpstr>Wingdings 2</vt:lpstr>
      <vt:lpstr>Wingdings</vt:lpstr>
      <vt:lpstr>Calibri</vt:lpstr>
      <vt:lpstr>楷体</vt:lpstr>
      <vt:lpstr>黑体</vt:lpstr>
      <vt:lpstr>Arial Unicode MS</vt:lpstr>
      <vt:lpstr>8_A000120150318A04PWBG</vt:lpstr>
      <vt:lpstr>10_A000120150324A07PWBG</vt:lpstr>
      <vt:lpstr>入行论77课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回      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刘冰</cp:lastModifiedBy>
  <cp:revision>21</cp:revision>
  <dcterms:created xsi:type="dcterms:W3CDTF">2015-10-10T17:40:00Z</dcterms:created>
  <dcterms:modified xsi:type="dcterms:W3CDTF">2025-10-28T07:42:15Z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E77822C9077A4732A773D9FD0CB7B23C_13</vt:lpwstr>
  </property>
</Properties>
</file>